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8"/>
  </p:notesMasterIdLst>
  <p:sldIdLst>
    <p:sldId id="831" r:id="rId5"/>
    <p:sldId id="836" r:id="rId6"/>
    <p:sldId id="837" r:id="rId7"/>
    <p:sldId id="853" r:id="rId8"/>
    <p:sldId id="854" r:id="rId9"/>
    <p:sldId id="855" r:id="rId10"/>
    <p:sldId id="856" r:id="rId11"/>
    <p:sldId id="871" r:id="rId12"/>
    <p:sldId id="857" r:id="rId13"/>
    <p:sldId id="858" r:id="rId14"/>
    <p:sldId id="859" r:id="rId15"/>
    <p:sldId id="860" r:id="rId16"/>
    <p:sldId id="861" r:id="rId17"/>
    <p:sldId id="862" r:id="rId18"/>
    <p:sldId id="863" r:id="rId19"/>
    <p:sldId id="864" r:id="rId20"/>
    <p:sldId id="865" r:id="rId21"/>
    <p:sldId id="866" r:id="rId22"/>
    <p:sldId id="867" r:id="rId23"/>
    <p:sldId id="868" r:id="rId24"/>
    <p:sldId id="869" r:id="rId25"/>
    <p:sldId id="870" r:id="rId26"/>
    <p:sldId id="849" r:id="rId27"/>
  </p:sldIdLst>
  <p:sldSz cx="9144000" cy="5143500" type="screen16x9"/>
  <p:notesSz cx="6805613" cy="9944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3B75A66-9E91-4DD9-B746-828A96ED2253}">
          <p14:sldIdLst>
            <p14:sldId id="831"/>
            <p14:sldId id="836"/>
            <p14:sldId id="837"/>
            <p14:sldId id="853"/>
            <p14:sldId id="854"/>
            <p14:sldId id="855"/>
            <p14:sldId id="856"/>
            <p14:sldId id="871"/>
            <p14:sldId id="857"/>
            <p14:sldId id="858"/>
            <p14:sldId id="859"/>
            <p14:sldId id="860"/>
            <p14:sldId id="861"/>
            <p14:sldId id="862"/>
            <p14:sldId id="863"/>
            <p14:sldId id="864"/>
            <p14:sldId id="865"/>
            <p14:sldId id="866"/>
            <p14:sldId id="867"/>
            <p14:sldId id="868"/>
            <p14:sldId id="869"/>
            <p14:sldId id="870"/>
            <p14:sldId id="84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FFCC"/>
    <a:srgbClr val="3DF5A2"/>
    <a:srgbClr val="0070C0"/>
    <a:srgbClr val="F26A0E"/>
    <a:srgbClr val="F1A00F"/>
    <a:srgbClr val="404040"/>
    <a:srgbClr val="1C1C1C"/>
    <a:srgbClr val="DEDEDE"/>
    <a:srgbClr val="00FFFF"/>
    <a:srgbClr val="00F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9"/>
    <p:restoredTop sz="94063"/>
  </p:normalViewPr>
  <p:slideViewPr>
    <p:cSldViewPr snapToGrid="0">
      <p:cViewPr>
        <p:scale>
          <a:sx n="106" d="100"/>
          <a:sy n="106" d="100"/>
        </p:scale>
        <p:origin x="67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4235226-B145-4E10-983B-1CC3FFD77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4CFC5A7-8C8B-4687-B28B-5BF9AEB6A4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418932-800F-49B7-9B85-80D8118CABFE}" type="datetimeFigureOut">
              <a:rPr lang="en-GB"/>
              <a:pPr>
                <a:defRPr/>
              </a:pPr>
              <a:t>04/11/2022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="" xmlns:a16="http://schemas.microsoft.com/office/drawing/2014/main" id="{46F1F158-007E-427F-8465-C26131594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="" xmlns:a16="http://schemas.microsoft.com/office/drawing/2014/main" id="{44E36E06-D37F-4889-B95F-01BE44729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7F15012-0BDA-4DFA-8088-A120A094BD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9AE7443-C6D5-424B-AFA3-DE5D71095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0FE0A2-34EE-413D-B87D-BE548BE2D9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39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=""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=""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75648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1EFE4AFE-B570-485B-8926-6A4990AFE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74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=""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="" xmlns:a16="http://schemas.microsoft.com/office/drawing/2014/main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1075" y="1294731"/>
            <a:ext cx="3921125" cy="304866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609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=""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=""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1076" y="1294731"/>
            <a:ext cx="3921124" cy="3048668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02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=""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1076" y="682940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="" xmlns:a16="http://schemas.microsoft.com/office/drawing/2014/main" id="{66DCB931-AF3E-493E-BBC5-0ACD78686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26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2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79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E819D4C3-6603-43E5-90D7-20E616ECFD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113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="" xmlns:a16="http://schemas.microsoft.com/office/drawing/2014/main" id="{63DD6AC7-34D2-4DCA-AEEA-3FFE241C7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="" xmlns:a16="http://schemas.microsoft.com/office/drawing/2014/main" id="{DDDC7B71-8338-4886-9324-FE10798586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934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pos="68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50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0AB5B7F-65EB-40B3-8ADF-96F4B0AC0201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D68D267A-F5EA-4642-8DED-8C076DFFD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4ECC00A9-083C-4789-9FCC-AB8D7284A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AB7EF0F4-6140-4CA6-AC02-2ADC1F1CA43D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80CF1839-676C-46B5-A599-21AA96E532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20A1946A-052F-4EDE-BDC4-BAB850806D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35338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=""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19363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="" xmlns:a16="http://schemas.microsoft.com/office/drawing/2014/main" id="{2F6DC436-4D86-413D-BBB3-A15CE4285A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="" xmlns:a16="http://schemas.microsoft.com/office/drawing/2014/main" id="{5337A4C9-22E2-49AC-B029-CC29936ED3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850" y="3161758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1593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  <p15:guide id="10" pos="208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="" xmlns:a16="http://schemas.microsoft.com/office/drawing/2014/main" id="{C9863077-8CC3-4BBF-B430-3855EC0D6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="" xmlns:a16="http://schemas.microsoft.com/office/drawing/2014/main" id="{DA455E2B-2D9B-44D5-AF1B-E5C2833F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5" name="Title 7">
            <a:extLst>
              <a:ext uri="{FF2B5EF4-FFF2-40B4-BE49-F238E27FC236}">
                <a16:creationId xmlns="" xmlns:a16="http://schemas.microsoft.com/office/drawing/2014/main" id="{40A893CA-5C26-4EC6-BAD0-71AE64858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160713"/>
            <a:ext cx="2520000" cy="701304"/>
          </a:xfrm>
        </p:spPr>
        <p:txBody>
          <a:bodyPr/>
          <a:lstStyle>
            <a:lvl1pPr marL="288000" indent="-288000">
              <a:lnSpc>
                <a:spcPct val="100000"/>
              </a:lnSpc>
              <a:spcAft>
                <a:spcPts val="500"/>
              </a:spcAft>
              <a:buFontTx/>
              <a:buChar char="–"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2471527B-53ED-44E4-B84A-A9BF95EDB671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BB69E7F7-A753-4EE6-A6F6-2E1E773084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C756934B-E4E0-4141-9A7B-4932B5A304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9E943CD3-34B8-45E5-AFBD-CA8813D4BE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8356D04E-96CE-42C6-8797-23AC35DCD5B2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AF5CABF2-DF5C-477C-A26C-AC42B4516332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589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7" pos="2086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2797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CBD8555-5574-479C-8AEF-5074012734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40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=""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38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E64C0798-3A00-4D85-AA21-D37CEDB1FA2D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46CB00C7-989B-45C7-AA4C-E065DBEAFA1C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="" xmlns:a16="http://schemas.microsoft.com/office/drawing/2014/main" id="{48DA490F-DDDB-45E4-BA8E-6EAC2B08F3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98B511-DCBF-4838-9F07-F0BAEBE4EA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336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=""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45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  <p15:guide id="10" pos="208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="" xmlns:a16="http://schemas.microsoft.com/office/drawing/2014/main" id="{D9026A22-B87C-46F8-B2F4-6A0F11F9A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1911C50-0DDD-4A01-9B6D-DC79062CAB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9BFD4059-1CEA-431F-9737-E09AE1FE1EB5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16C88001-0B7A-4142-B613-954FB5D1A6C1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07A71E79-A98D-4A0F-8EA8-7B9B1469E422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F94767EF-D844-43F5-980B-C5081407A3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0719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7" pos="2086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47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48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=""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=""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=""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47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23412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1156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50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50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=""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=""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=""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50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62381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2608" userDrawn="1">
          <p15:clr>
            <a:srgbClr val="FBAE40"/>
          </p15:clr>
        </p15:guide>
        <p15:guide id="9" pos="3152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=""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=""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9734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=""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=""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2923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608">
          <p15:clr>
            <a:srgbClr val="FBAE40"/>
          </p15:clr>
        </p15:guide>
        <p15:guide id="9" pos="3152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=""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=""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9712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971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=""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=""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9712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4853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7" orient="horz" pos="2981" userDrawn="1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3606" userDrawn="1">
          <p15:clr>
            <a:srgbClr val="FBAE40"/>
          </p15:clr>
        </p15:guide>
        <p15:guide id="11" pos="403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9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800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=""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=""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9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5386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5387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=""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=""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5386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210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7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98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3061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06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=""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=""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7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=""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061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24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2426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=""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=""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24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3854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606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4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7388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7389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=""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=""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4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=""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7388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6752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6753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=""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=""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6752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9681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=""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8"/>
            <a:ext cx="3921122" cy="366046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="" xmlns:a16="http://schemas.microsoft.com/office/drawing/2014/main" id="{226ACCD3-1FD3-493E-8616-B63E8A20F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80869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=""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9"/>
            <a:ext cx="3921122" cy="36604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="" xmlns:a16="http://schemas.microsoft.com/office/drawing/2014/main" id="{AB92DF82-0651-4A19-A491-404FD49C15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0534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="" xmlns:a16="http://schemas.microsoft.com/office/drawing/2014/main" id="{18AD8BE2-39B8-493E-A60F-709B51DE3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="" xmlns:a16="http://schemas.microsoft.com/office/drawing/2014/main" id="{86CEE51E-47DA-420E-A605-A66715C1C7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="" xmlns:a16="http://schemas.microsoft.com/office/drawing/2014/main" id="{63DFB02D-3DF9-49E2-9A6D-B72407AD2A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=""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1"/>
            <a:ext cx="8280400" cy="701303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B46A236-957D-4887-92B6-C3508EBA75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="" xmlns:a16="http://schemas.microsoft.com/office/drawing/2014/main" id="{7BB2F8B0-CCF9-4D70-8E8C-5DB5EDD30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="" xmlns:a16="http://schemas.microsoft.com/office/drawing/2014/main" id="{5E3CB6D2-1B45-4D2F-8AFC-B6E91CA4C4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="" xmlns:a16="http://schemas.microsoft.com/office/drawing/2014/main" id="{559A9BBB-29D4-4E25-96F2-45FFB59BB4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18078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655">
          <p15:clr>
            <a:srgbClr val="FBAE40"/>
          </p15:clr>
        </p15:guide>
        <p15:guide id="7" pos="1338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=""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="" xmlns:a16="http://schemas.microsoft.com/office/drawing/2014/main" id="{60A7FD4F-3D37-4D8B-A9B3-D5F373E2D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05C377DA-F54D-4453-89EF-AEFF11E3EA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="" xmlns:a16="http://schemas.microsoft.com/office/drawing/2014/main" id="{2A77FCAB-7CBA-41F2-B0EC-B501072A82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A9B4D847-24A5-4D2D-99D1-6BDFA0F50E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="" xmlns:a16="http://schemas.microsoft.com/office/drawing/2014/main" id="{88317DC6-D786-44BE-BB0D-2E3ACEE086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="" xmlns:a16="http://schemas.microsoft.com/office/drawing/2014/main" id="{285E84A1-A3F9-4397-ACBE-343412EAB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="" xmlns:a16="http://schemas.microsoft.com/office/drawing/2014/main" id="{E2EB35B6-1653-4BA9-B107-4F31F5F00B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="" xmlns:a16="http://schemas.microsoft.com/office/drawing/2014/main" id="{B84A5278-D33F-4E87-A19A-20E0D80E2E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878594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338">
          <p15:clr>
            <a:srgbClr val="FBAE40"/>
          </p15:clr>
        </p15:guide>
        <p15:guide id="7" pos="1655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=""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86212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=""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058459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411163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49699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411162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71951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38DEE8-034B-4AA1-A8A7-6DFB691A44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425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41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8549AF7-992D-4DF7-8F38-87B6CA8397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0836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=""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>
                <a:solidFill>
                  <a:schemeClr val="bg1"/>
                </a:solidFill>
              </a:defRPr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2095488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=""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=""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1545122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eading, bullets, image (Ligh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=""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=""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="" xmlns:a16="http://schemas.microsoft.com/office/drawing/2014/main" id="{018247D9-5503-486A-97BE-69C90ACD67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325887"/>
            <a:ext cx="3921124" cy="3017512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74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=""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=""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1314449"/>
            <a:ext cx="3921124" cy="3028949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=""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3705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=""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="" xmlns:a16="http://schemas.microsoft.com/office/drawing/2014/main" id="{E70E3B20-94D5-4F38-BAE2-3DD3B53ED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782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>
            <a:extLst>
              <a:ext uri="{FF2B5EF4-FFF2-40B4-BE49-F238E27FC236}">
                <a16:creationId xmlns=""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3963"/>
            <a:ext cx="8280400" cy="14430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/>
              <a:t>Click to add sub-header text</a:t>
            </a:r>
          </a:p>
          <a:p>
            <a:pPr lvl="0"/>
            <a:endParaRPr lang="en-GB"/>
          </a:p>
          <a:p>
            <a:pPr marL="288000" marR="0" lvl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lang="en-GB"/>
          </a:p>
          <a:p>
            <a:pPr lvl="0"/>
            <a:endParaRPr lang="en-GB"/>
          </a:p>
          <a:p>
            <a:pPr lvl="0"/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43" r:id="rId2"/>
    <p:sldLayoutId id="2147483945" r:id="rId3"/>
    <p:sldLayoutId id="2147483947" r:id="rId4"/>
    <p:sldLayoutId id="2147483946" r:id="rId5"/>
    <p:sldLayoutId id="2147483948" r:id="rId6"/>
    <p:sldLayoutId id="2147483989" r:id="rId7"/>
    <p:sldLayoutId id="2147483956" r:id="rId8"/>
    <p:sldLayoutId id="2147483955" r:id="rId9"/>
    <p:sldLayoutId id="2147483957" r:id="rId10"/>
    <p:sldLayoutId id="2147483988" r:id="rId11"/>
    <p:sldLayoutId id="2147483960" r:id="rId12"/>
    <p:sldLayoutId id="2147483961" r:id="rId13"/>
    <p:sldLayoutId id="2147483962" r:id="rId14"/>
    <p:sldLayoutId id="2147483970" r:id="rId15"/>
    <p:sldLayoutId id="2147483978" r:id="rId16"/>
    <p:sldLayoutId id="2147483951" r:id="rId17"/>
    <p:sldLayoutId id="2147483950" r:id="rId18"/>
    <p:sldLayoutId id="2147483981" r:id="rId19"/>
    <p:sldLayoutId id="2147483982" r:id="rId20"/>
    <p:sldLayoutId id="2147483983" r:id="rId21"/>
    <p:sldLayoutId id="2147483984" r:id="rId22"/>
    <p:sldLayoutId id="2147483971" r:id="rId23"/>
    <p:sldLayoutId id="2147483973" r:id="rId24"/>
    <p:sldLayoutId id="2147483985" r:id="rId25"/>
    <p:sldLayoutId id="2147483986" r:id="rId26"/>
    <p:sldLayoutId id="2147483976" r:id="rId27"/>
    <p:sldLayoutId id="2147483977" r:id="rId28"/>
    <p:sldLayoutId id="2147483975" r:id="rId29"/>
    <p:sldLayoutId id="2147483974" r:id="rId30"/>
    <p:sldLayoutId id="2147483964" r:id="rId31"/>
    <p:sldLayoutId id="2147483958" r:id="rId32"/>
    <p:sldLayoutId id="2147483990" r:id="rId33"/>
    <p:sldLayoutId id="2147483991" r:id="rId34"/>
    <p:sldLayoutId id="2147483965" r:id="rId35"/>
    <p:sldLayoutId id="2147483966" r:id="rId36"/>
    <p:sldLayoutId id="2147483967" r:id="rId37"/>
    <p:sldLayoutId id="2147483968" r:id="rId38"/>
    <p:sldLayoutId id="2147483979" r:id="rId39"/>
    <p:sldLayoutId id="2147483980" r:id="rId40"/>
  </p:sldLayoutIdLst>
  <p:hf hdr="0"/>
  <p:txStyles>
    <p:titleStyle>
      <a:lvl1pPr marL="0" indent="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88000" marR="0" indent="-288000" algn="l" defTabSz="914400" rtl="0" eaLnBrk="0" fontAlgn="base" latinLnBrk="0" hangingPunct="0">
        <a:lnSpc>
          <a:spcPct val="100000"/>
        </a:lnSpc>
        <a:spcBef>
          <a:spcPct val="0"/>
        </a:spcBef>
        <a:spcAft>
          <a:spcPts val="800"/>
        </a:spcAft>
        <a:buClrTx/>
        <a:buSzTx/>
        <a:buFont typeface="Arial" panose="020B0604020202020204" pitchFamily="34" charset="0"/>
        <a:buChar char="–"/>
        <a:tabLst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4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hyperlink" Target="https://lena-voita.github.io/resources/lectures/lang_models/neural/rnn_lm_training_with_target.mp4" TargetMode="Externa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1.png"/><Relationship Id="rId3" Type="http://schemas.openxmlformats.org/officeDocument/2006/relationships/hyperlink" Target="https://web.stanford.edu/class/cs224n/slides/cs224n-2019-lecture08-nmt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5.xml"/><Relationship Id="rId2" Type="http://schemas.openxmlformats.org/officeDocument/2006/relationships/hyperlink" Target="https://lena-voita.github.io/resources/lectures/lang_models/general/generation_example.mp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EEA784D9-C0DF-48A5-A320-6F42AA7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9" y="2184921"/>
            <a:ext cx="4353561" cy="690253"/>
          </a:xfrm>
        </p:spPr>
        <p:txBody>
          <a:bodyPr/>
          <a:lstStyle/>
          <a:p>
            <a:r>
              <a:rPr lang="en-US" dirty="0"/>
              <a:t>Introduction into </a:t>
            </a:r>
            <a:r>
              <a:rPr lang="en-US" dirty="0" smtClean="0"/>
              <a:t>language modelling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0DFAF6-4E83-4424-8C2E-D2D55863F3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3833485"/>
            <a:ext cx="4353560" cy="454025"/>
          </a:xfrm>
        </p:spPr>
        <p:txBody>
          <a:bodyPr/>
          <a:lstStyle/>
          <a:p>
            <a:r>
              <a:rPr lang="en-GB" dirty="0" smtClean="0"/>
              <a:t>Julia Ive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761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Pre-processing</a:t>
            </a:r>
            <a:endParaRPr 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018547" y="74595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1028242"/>
            <a:ext cx="8134684" cy="2906084"/>
          </a:xfrm>
        </p:spPr>
        <p:txBody>
          <a:bodyPr>
            <a:noAutofit/>
          </a:bodyPr>
          <a:lstStyle/>
          <a:p>
            <a:r>
              <a:rPr lang="en-US" sz="1600" dirty="0"/>
              <a:t>There are many </a:t>
            </a:r>
            <a:r>
              <a:rPr lang="en-US" sz="1600" dirty="0" smtClean="0"/>
              <a:t>words:</a:t>
            </a:r>
          </a:p>
          <a:p>
            <a:pPr lvl="2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Impossible to count </a:t>
            </a:r>
            <a:endParaRPr lang="en-US" sz="1600" dirty="0" smtClean="0">
              <a:solidFill>
                <a:schemeClr val="bg1"/>
              </a:solidFill>
            </a:endParaRPr>
          </a:p>
          <a:p>
            <a:pPr lvl="2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~ </a:t>
            </a:r>
            <a:r>
              <a:rPr lang="en-US" sz="1600" dirty="0">
                <a:solidFill>
                  <a:schemeClr val="bg1"/>
                </a:solidFill>
              </a:rPr>
              <a:t>600K for headwords for English</a:t>
            </a:r>
          </a:p>
          <a:p>
            <a:r>
              <a:rPr lang="en-US" sz="1600" dirty="0"/>
              <a:t>Same word can have different forms</a:t>
            </a:r>
          </a:p>
          <a:p>
            <a:pPr lvl="2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&gt; 1M forms</a:t>
            </a:r>
          </a:p>
          <a:p>
            <a:pPr lvl="2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connected, connecting, connection, connections → connect</a:t>
            </a:r>
          </a:p>
          <a:p>
            <a:r>
              <a:rPr lang="en-US" sz="1600" dirty="0"/>
              <a:t>How to make them </a:t>
            </a:r>
            <a:r>
              <a:rPr lang="en-US" sz="1600" dirty="0" err="1"/>
              <a:t>recognisable</a:t>
            </a:r>
            <a:r>
              <a:rPr lang="en-US" sz="1600" dirty="0"/>
              <a:t> by the machine?</a:t>
            </a:r>
          </a:p>
          <a:p>
            <a:r>
              <a:rPr lang="en-US" sz="1600" dirty="0"/>
              <a:t>How to make the problem computationally tractable at the prediction time?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0" y="4520211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latin typeface="Arial" charset="0"/>
              </a:rPr>
              <a:t>https://</a:t>
            </a:r>
            <a:r>
              <a:rPr lang="en-US" sz="900" dirty="0" err="1">
                <a:latin typeface="Arial" charset="0"/>
              </a:rPr>
              <a:t>en.wikipedia.org</a:t>
            </a:r>
            <a:r>
              <a:rPr lang="en-US" sz="900" dirty="0">
                <a:latin typeface="Arial" charset="0"/>
              </a:rPr>
              <a:t>/wiki/</a:t>
            </a:r>
            <a:r>
              <a:rPr lang="en-US" sz="900" dirty="0" err="1">
                <a:latin typeface="Arial" charset="0"/>
              </a:rPr>
              <a:t>List_of_dictionaries_by_number_of_words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7899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Pre-processing</a:t>
            </a:r>
            <a:endParaRPr 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018547" y="74595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1028242"/>
            <a:ext cx="8134684" cy="2027779"/>
          </a:xfrm>
        </p:spPr>
        <p:txBody>
          <a:bodyPr>
            <a:noAutofit/>
          </a:bodyPr>
          <a:lstStyle/>
          <a:p>
            <a:r>
              <a:rPr lang="en-US" sz="1600" dirty="0"/>
              <a:t>VERY important: often define the performance</a:t>
            </a:r>
          </a:p>
          <a:p>
            <a:r>
              <a:rPr lang="en-US" sz="1600" dirty="0" err="1"/>
              <a:t>Tokenisation</a:t>
            </a:r>
            <a:r>
              <a:rPr lang="en-US" sz="1600" dirty="0"/>
              <a:t>: separate words from punctuation</a:t>
            </a:r>
          </a:p>
          <a:p>
            <a:pPr lvl="2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dog</a:t>
            </a:r>
            <a:r>
              <a:rPr lang="en-US" sz="1600" dirty="0">
                <a:solidFill>
                  <a:schemeClr val="bg1"/>
                </a:solidFill>
              </a:rPr>
              <a:t>. &amp; dog, &amp; dog are </a:t>
            </a:r>
            <a:r>
              <a:rPr lang="en-US" sz="1600" dirty="0" err="1">
                <a:solidFill>
                  <a:schemeClr val="bg1"/>
                </a:solidFill>
              </a:rPr>
              <a:t>recognised</a:t>
            </a:r>
            <a:r>
              <a:rPr lang="en-US" sz="1600" dirty="0">
                <a:solidFill>
                  <a:schemeClr val="bg1"/>
                </a:solidFill>
              </a:rPr>
              <a:t> as the same word </a:t>
            </a:r>
          </a:p>
          <a:p>
            <a:r>
              <a:rPr lang="en-US" sz="1600" dirty="0" err="1"/>
              <a:t>Normalisation</a:t>
            </a:r>
            <a:r>
              <a:rPr lang="en-US" sz="1600" dirty="0"/>
              <a:t>: for example, lowercase</a:t>
            </a:r>
          </a:p>
          <a:p>
            <a:pPr lvl="2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Dog </a:t>
            </a:r>
            <a:r>
              <a:rPr lang="en-US" sz="1600" dirty="0">
                <a:solidFill>
                  <a:schemeClr val="bg1"/>
                </a:solidFill>
              </a:rPr>
              <a:t>&amp; dog &amp; DOG are the same word </a:t>
            </a:r>
          </a:p>
          <a:p>
            <a:r>
              <a:rPr lang="en-US" sz="1600" dirty="0"/>
              <a:t>All these techniques reduce the problem complexity only </a:t>
            </a:r>
            <a:r>
              <a:rPr lang="en-US" sz="1600" dirty="0" smtClean="0"/>
              <a:t>marginally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6141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Pre-processing</a:t>
            </a:r>
            <a:endParaRPr 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018547" y="74595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1028242"/>
            <a:ext cx="8134684" cy="2027779"/>
          </a:xfrm>
        </p:spPr>
        <p:txBody>
          <a:bodyPr>
            <a:noAutofit/>
          </a:bodyPr>
          <a:lstStyle/>
          <a:p>
            <a:r>
              <a:rPr lang="en-US" sz="1600" dirty="0"/>
              <a:t>Sub-word unit conversion: reduce words to subparts based on frequency to </a:t>
            </a:r>
            <a:r>
              <a:rPr lang="en-US" sz="1600" b="1" dirty="0"/>
              <a:t>handle rare words</a:t>
            </a:r>
            <a:r>
              <a:rPr lang="en-US" sz="1600" dirty="0"/>
              <a:t> and/or </a:t>
            </a:r>
            <a:r>
              <a:rPr lang="en-US" sz="1600" b="1" dirty="0"/>
              <a:t>reduce vocabulary </a:t>
            </a:r>
            <a:r>
              <a:rPr lang="en-US" sz="1600" b="1" dirty="0" smtClean="0"/>
              <a:t>size</a:t>
            </a:r>
          </a:p>
          <a:p>
            <a:r>
              <a:rPr lang="en-US" sz="1600" dirty="0" smtClean="0"/>
              <a:t>For example, </a:t>
            </a:r>
            <a:r>
              <a:rPr lang="en-US" sz="1600" b="1" dirty="0" smtClean="0"/>
              <a:t>Byte </a:t>
            </a:r>
            <a:r>
              <a:rPr lang="en-US" sz="1600" b="1" dirty="0"/>
              <a:t>Pair Encoding</a:t>
            </a:r>
            <a:r>
              <a:rPr lang="en-US" sz="1600" dirty="0"/>
              <a:t> (</a:t>
            </a:r>
            <a:r>
              <a:rPr lang="en-US" sz="1600" dirty="0" err="1"/>
              <a:t>Sennrich</a:t>
            </a:r>
            <a:r>
              <a:rPr lang="en-US" sz="1600" dirty="0"/>
              <a:t> et al. </a:t>
            </a:r>
            <a:r>
              <a:rPr lang="en-US" sz="1600" dirty="0" smtClean="0"/>
              <a:t>2015)</a:t>
            </a:r>
          </a:p>
          <a:p>
            <a:pPr marL="0" indent="0" algn="r">
              <a:buNone/>
            </a:pPr>
            <a:r>
              <a:rPr lang="en-US" sz="1000" dirty="0" smtClean="0"/>
              <a:t>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1. Count frequency of words, </a:t>
            </a:r>
          </a:p>
          <a:p>
            <a:pPr marL="0" indent="0">
              <a:buNone/>
            </a:pPr>
            <a:r>
              <a:rPr lang="en-US" sz="1600" dirty="0" smtClean="0"/>
              <a:t>2</a:t>
            </a:r>
            <a:r>
              <a:rPr lang="en-US" sz="1600" dirty="0"/>
              <a:t>. Segment words into chars</a:t>
            </a:r>
          </a:p>
          <a:p>
            <a:pPr marL="0" indent="0">
              <a:buNone/>
            </a:pPr>
            <a:r>
              <a:rPr lang="en-US" sz="1600" dirty="0"/>
              <a:t>3. Merge 2 most frequent chars at every iteration, until a max number of merging operations </a:t>
            </a:r>
          </a:p>
        </p:txBody>
      </p:sp>
    </p:spTree>
    <p:extLst>
      <p:ext uri="{BB962C8B-B14F-4D97-AF65-F5344CB8AC3E}">
        <p14:creationId xmlns:p14="http://schemas.microsoft.com/office/powerpoint/2010/main" val="122201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BPE</a:t>
            </a:r>
            <a:endParaRPr 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018547" y="74595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1028242"/>
            <a:ext cx="8134684" cy="20277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0. Initial vocabulary and word counts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low: 5,  lower: 2, newest: 6,  widest: 3</a:t>
            </a:r>
          </a:p>
          <a:p>
            <a:pPr marL="0" indent="0">
              <a:buNone/>
            </a:pPr>
            <a:r>
              <a:rPr lang="en-US" sz="1600" dirty="0"/>
              <a:t>1. Add end of word marker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l o w &lt;/w&gt;: 5,  l o w e r &lt;/w&gt;: 2, n e w e s t &lt;/w&gt;: 6,  w </a:t>
            </a:r>
            <a:r>
              <a:rPr lang="en-US" sz="1600" dirty="0" err="1">
                <a:solidFill>
                  <a:schemeClr val="accent1"/>
                </a:solidFill>
              </a:rPr>
              <a:t>i</a:t>
            </a:r>
            <a:r>
              <a:rPr lang="en-US" sz="1600" dirty="0">
                <a:solidFill>
                  <a:schemeClr val="accent1"/>
                </a:solidFill>
              </a:rPr>
              <a:t> d e s t &lt;/w&gt;: 3</a:t>
            </a:r>
          </a:p>
          <a:p>
            <a:pPr marL="0" indent="0">
              <a:buNone/>
            </a:pPr>
            <a:r>
              <a:rPr lang="en-US" sz="1600" dirty="0"/>
              <a:t>2. Find most frequent bigram of characters 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“t” followed by “w” occurred 6 + 3 = 9 times (also possible with “e s” or “s t”) </a:t>
            </a:r>
          </a:p>
          <a:p>
            <a:pPr marL="0" indent="0">
              <a:buNone/>
            </a:pPr>
            <a:r>
              <a:rPr lang="en-US" sz="1600" dirty="0"/>
              <a:t>4. Merge these two and update vocabulary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l o w &lt;/w&gt;: 5,  l o w e r &lt;/w&gt;: 2, n e w e s t&lt;/w&gt;: 6,  w </a:t>
            </a:r>
            <a:r>
              <a:rPr lang="en-US" sz="1600" dirty="0" err="1">
                <a:solidFill>
                  <a:schemeClr val="accent1"/>
                </a:solidFill>
              </a:rPr>
              <a:t>i</a:t>
            </a:r>
            <a:r>
              <a:rPr lang="en-US" sz="1600" dirty="0">
                <a:solidFill>
                  <a:schemeClr val="accent1"/>
                </a:solidFill>
              </a:rPr>
              <a:t> d e s t&lt;/w&gt;: 3</a:t>
            </a:r>
          </a:p>
          <a:p>
            <a:pPr marL="0" indent="0">
              <a:buNone/>
            </a:pPr>
            <a:r>
              <a:rPr lang="en-US" sz="1600" dirty="0"/>
              <a:t>5. Repeat from step 2 for number of ‘merge’ operations (</a:t>
            </a:r>
            <a:r>
              <a:rPr lang="en-US" sz="1600" dirty="0" err="1"/>
              <a:t>hyperparameter</a:t>
            </a:r>
            <a:r>
              <a:rPr lang="en-US" sz="160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7263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BPE</a:t>
            </a:r>
            <a:endParaRPr 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018547" y="74595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08405" y="895895"/>
            <a:ext cx="8134684" cy="2027779"/>
          </a:xfrm>
        </p:spPr>
        <p:txBody>
          <a:bodyPr>
            <a:noAutofit/>
          </a:bodyPr>
          <a:lstStyle/>
          <a:p>
            <a:pPr marL="0" indent="0">
              <a:spcAft>
                <a:spcPts val="200"/>
              </a:spcAft>
              <a:buNone/>
            </a:pPr>
            <a:r>
              <a:rPr lang="pl-PL" sz="1200" b="1" dirty="0" err="1"/>
              <a:t>Iteration</a:t>
            </a:r>
            <a:r>
              <a:rPr lang="pl-PL" sz="1200" b="1" dirty="0"/>
              <a:t> 1</a:t>
            </a:r>
            <a:endParaRPr lang="pl-PL" sz="1200" dirty="0"/>
          </a:p>
          <a:p>
            <a:pPr marL="0" indent="0">
              <a:spcAft>
                <a:spcPts val="200"/>
              </a:spcAft>
              <a:buNone/>
            </a:pPr>
            <a:r>
              <a:rPr lang="pl-PL" sz="1200" dirty="0" err="1"/>
              <a:t>new</a:t>
            </a:r>
            <a:r>
              <a:rPr lang="pl-PL" sz="1200" dirty="0"/>
              <a:t> </a:t>
            </a:r>
            <a:r>
              <a:rPr lang="pl-PL" sz="1200" dirty="0" err="1"/>
              <a:t>merge</a:t>
            </a:r>
            <a:r>
              <a:rPr lang="pl-PL" sz="1200" dirty="0"/>
              <a:t>: ('t', '&lt;/w&gt;')</a:t>
            </a:r>
          </a:p>
          <a:p>
            <a:pPr marL="0" indent="0">
              <a:spcAft>
                <a:spcPts val="200"/>
              </a:spcAft>
              <a:buNone/>
            </a:pPr>
            <a:r>
              <a:rPr lang="pl-PL" sz="1200" dirty="0" err="1"/>
              <a:t>vocab</a:t>
            </a:r>
            <a:r>
              <a:rPr lang="pl-PL" sz="1200" dirty="0"/>
              <a:t>: {'n e w e s </a:t>
            </a:r>
            <a:r>
              <a:rPr lang="pl-PL" sz="1200" b="1" dirty="0"/>
              <a:t>t&lt;/w&gt;</a:t>
            </a:r>
            <a:r>
              <a:rPr lang="pl-PL" sz="1200" dirty="0"/>
              <a:t>': 6, 'l o w e r &lt;/w&gt;': 2, 'l o w &lt;/w&gt;': 5, 'w i d e s </a:t>
            </a:r>
            <a:r>
              <a:rPr lang="pl-PL" sz="1200" b="1" dirty="0"/>
              <a:t>t&lt;/w&gt;</a:t>
            </a:r>
            <a:r>
              <a:rPr lang="pl-PL" sz="1200" dirty="0"/>
              <a:t>': 3}</a:t>
            </a:r>
          </a:p>
          <a:p>
            <a:pPr marL="0" indent="0">
              <a:spcAft>
                <a:spcPts val="200"/>
              </a:spcAft>
              <a:buNone/>
            </a:pPr>
            <a:endParaRPr lang="pl-PL" sz="1200" b="1" dirty="0" smtClean="0"/>
          </a:p>
          <a:p>
            <a:pPr marL="0" indent="0">
              <a:spcAft>
                <a:spcPts val="200"/>
              </a:spcAft>
              <a:buNone/>
            </a:pPr>
            <a:r>
              <a:rPr lang="pl-PL" sz="1200" b="1" dirty="0" err="1" smtClean="0"/>
              <a:t>Iteration</a:t>
            </a:r>
            <a:r>
              <a:rPr lang="pl-PL" sz="1200" b="1" dirty="0" smtClean="0"/>
              <a:t> </a:t>
            </a:r>
            <a:r>
              <a:rPr lang="pl-PL" sz="1200" b="1" dirty="0"/>
              <a:t>2</a:t>
            </a:r>
            <a:endParaRPr lang="pl-PL" sz="1200" dirty="0"/>
          </a:p>
          <a:p>
            <a:pPr marL="0" indent="0">
              <a:spcAft>
                <a:spcPts val="200"/>
              </a:spcAft>
              <a:buNone/>
            </a:pPr>
            <a:r>
              <a:rPr lang="pl-PL" sz="1200" dirty="0" err="1"/>
              <a:t>new</a:t>
            </a:r>
            <a:r>
              <a:rPr lang="pl-PL" sz="1200" dirty="0"/>
              <a:t> </a:t>
            </a:r>
            <a:r>
              <a:rPr lang="pl-PL" sz="1200" dirty="0" err="1"/>
              <a:t>merge</a:t>
            </a:r>
            <a:r>
              <a:rPr lang="pl-PL" sz="1200" dirty="0"/>
              <a:t>: ('s', 't&lt;/w&gt;')</a:t>
            </a:r>
          </a:p>
          <a:p>
            <a:pPr marL="0" indent="0">
              <a:spcAft>
                <a:spcPts val="200"/>
              </a:spcAft>
              <a:buNone/>
            </a:pPr>
            <a:r>
              <a:rPr lang="pl-PL" sz="1200" dirty="0" err="1"/>
              <a:t>vocab</a:t>
            </a:r>
            <a:r>
              <a:rPr lang="pl-PL" sz="1200" dirty="0"/>
              <a:t>: {'l o w e r &lt;/w&gt;': 2, 'n e w e </a:t>
            </a:r>
            <a:r>
              <a:rPr lang="pl-PL" sz="1200" b="1" dirty="0" err="1"/>
              <a:t>st</a:t>
            </a:r>
            <a:r>
              <a:rPr lang="pl-PL" sz="1200" b="1" dirty="0"/>
              <a:t>&lt;/w&gt;</a:t>
            </a:r>
            <a:r>
              <a:rPr lang="pl-PL" sz="1200" dirty="0"/>
              <a:t>': 6, 'w i d e </a:t>
            </a:r>
            <a:r>
              <a:rPr lang="pl-PL" sz="1200" b="1" dirty="0" err="1"/>
              <a:t>st</a:t>
            </a:r>
            <a:r>
              <a:rPr lang="pl-PL" sz="1200" b="1" dirty="0"/>
              <a:t>&lt;/w&gt;</a:t>
            </a:r>
            <a:r>
              <a:rPr lang="pl-PL" sz="1200" dirty="0"/>
              <a:t>': 3, 'l o w &lt;/w&gt;': 5}</a:t>
            </a:r>
          </a:p>
          <a:p>
            <a:pPr marL="0" indent="0">
              <a:spcAft>
                <a:spcPts val="200"/>
              </a:spcAft>
              <a:buNone/>
            </a:pPr>
            <a:r>
              <a:rPr lang="pl-PL" sz="1200" dirty="0"/>
              <a:t/>
            </a:r>
            <a:br>
              <a:rPr lang="pl-PL" sz="1200" dirty="0"/>
            </a:br>
            <a:r>
              <a:rPr lang="pl-PL" sz="1200" b="1" dirty="0" err="1"/>
              <a:t>Iteration</a:t>
            </a:r>
            <a:r>
              <a:rPr lang="pl-PL" sz="1200" b="1" dirty="0"/>
              <a:t> 3</a:t>
            </a:r>
            <a:endParaRPr lang="pl-PL" sz="1200" dirty="0"/>
          </a:p>
          <a:p>
            <a:pPr marL="0" indent="0">
              <a:spcAft>
                <a:spcPts val="200"/>
              </a:spcAft>
              <a:buNone/>
            </a:pPr>
            <a:r>
              <a:rPr lang="pl-PL" sz="1200" dirty="0" err="1"/>
              <a:t>new</a:t>
            </a:r>
            <a:r>
              <a:rPr lang="pl-PL" sz="1200" dirty="0"/>
              <a:t> </a:t>
            </a:r>
            <a:r>
              <a:rPr lang="pl-PL" sz="1200" dirty="0" err="1"/>
              <a:t>merge</a:t>
            </a:r>
            <a:r>
              <a:rPr lang="pl-PL" sz="1200" dirty="0"/>
              <a:t>: ('e', '</a:t>
            </a:r>
            <a:r>
              <a:rPr lang="pl-PL" sz="1200" dirty="0" err="1"/>
              <a:t>st</a:t>
            </a:r>
            <a:r>
              <a:rPr lang="pl-PL" sz="1200" dirty="0"/>
              <a:t>&lt;/w&gt;')</a:t>
            </a:r>
          </a:p>
          <a:p>
            <a:pPr marL="0" indent="0">
              <a:spcAft>
                <a:spcPts val="200"/>
              </a:spcAft>
              <a:buNone/>
            </a:pPr>
            <a:r>
              <a:rPr lang="pl-PL" sz="1200" dirty="0" err="1"/>
              <a:t>vocab</a:t>
            </a:r>
            <a:r>
              <a:rPr lang="pl-PL" sz="1200" dirty="0"/>
              <a:t>: {'l o w e r &lt;/w&gt;': 2, 'l o w &lt;/w&gt;': 5, 'n e w </a:t>
            </a:r>
            <a:r>
              <a:rPr lang="pl-PL" sz="1200" b="1" dirty="0" err="1"/>
              <a:t>est</a:t>
            </a:r>
            <a:r>
              <a:rPr lang="pl-PL" sz="1200" b="1" dirty="0"/>
              <a:t>&lt;/w&gt;</a:t>
            </a:r>
            <a:r>
              <a:rPr lang="pl-PL" sz="1200" dirty="0"/>
              <a:t>': 6, 'w i d </a:t>
            </a:r>
            <a:r>
              <a:rPr lang="pl-PL" sz="1200" b="1" dirty="0" err="1"/>
              <a:t>est</a:t>
            </a:r>
            <a:r>
              <a:rPr lang="pl-PL" sz="1200" b="1" dirty="0"/>
              <a:t>&lt;/w&gt;</a:t>
            </a:r>
            <a:r>
              <a:rPr lang="pl-PL" sz="1200" dirty="0"/>
              <a:t>': 3}</a:t>
            </a:r>
          </a:p>
          <a:p>
            <a:pPr marL="0" indent="0">
              <a:spcAft>
                <a:spcPts val="200"/>
              </a:spcAft>
              <a:buNone/>
            </a:pPr>
            <a:r>
              <a:rPr lang="pl-PL" sz="1200" dirty="0"/>
              <a:t/>
            </a:r>
            <a:br>
              <a:rPr lang="pl-PL" sz="1200" dirty="0"/>
            </a:br>
            <a:r>
              <a:rPr lang="pl-PL" sz="1200" b="1" dirty="0" err="1"/>
              <a:t>Iteration</a:t>
            </a:r>
            <a:r>
              <a:rPr lang="pl-PL" sz="1200" b="1" dirty="0"/>
              <a:t> 4</a:t>
            </a:r>
            <a:endParaRPr lang="pl-PL" sz="1200" dirty="0"/>
          </a:p>
          <a:p>
            <a:pPr marL="0" indent="0">
              <a:spcAft>
                <a:spcPts val="200"/>
              </a:spcAft>
              <a:buNone/>
            </a:pPr>
            <a:r>
              <a:rPr lang="pl-PL" sz="1200" dirty="0" err="1"/>
              <a:t>new</a:t>
            </a:r>
            <a:r>
              <a:rPr lang="pl-PL" sz="1200" dirty="0"/>
              <a:t> </a:t>
            </a:r>
            <a:r>
              <a:rPr lang="pl-PL" sz="1200" dirty="0" err="1"/>
              <a:t>merge</a:t>
            </a:r>
            <a:r>
              <a:rPr lang="pl-PL" sz="1200" dirty="0"/>
              <a:t>: ('l', 'o')</a:t>
            </a:r>
          </a:p>
          <a:p>
            <a:pPr marL="0" indent="0">
              <a:spcAft>
                <a:spcPts val="200"/>
              </a:spcAft>
              <a:buNone/>
            </a:pPr>
            <a:r>
              <a:rPr lang="pl-PL" sz="1200" dirty="0" err="1"/>
              <a:t>vocab</a:t>
            </a:r>
            <a:r>
              <a:rPr lang="pl-PL" sz="1200" dirty="0"/>
              <a:t>: {'w i d </a:t>
            </a:r>
            <a:r>
              <a:rPr lang="pl-PL" sz="1200" dirty="0" err="1"/>
              <a:t>est</a:t>
            </a:r>
            <a:r>
              <a:rPr lang="pl-PL" sz="1200" dirty="0"/>
              <a:t>&lt;/w&gt;': 3, </a:t>
            </a:r>
            <a:r>
              <a:rPr lang="pl-PL" sz="1200" b="1" dirty="0"/>
              <a:t>'</a:t>
            </a:r>
            <a:r>
              <a:rPr lang="pl-PL" sz="1200" b="1" dirty="0" err="1"/>
              <a:t>lo</a:t>
            </a:r>
            <a:r>
              <a:rPr lang="pl-PL" sz="1200" dirty="0"/>
              <a:t> w &lt;/w&gt;': 5, 'n e w </a:t>
            </a:r>
            <a:r>
              <a:rPr lang="pl-PL" sz="1200" dirty="0" err="1"/>
              <a:t>est</a:t>
            </a:r>
            <a:r>
              <a:rPr lang="pl-PL" sz="1200" dirty="0"/>
              <a:t>&lt;/w&gt;': 6, </a:t>
            </a:r>
            <a:r>
              <a:rPr lang="pl-PL" sz="1200" b="1" dirty="0"/>
              <a:t>'</a:t>
            </a:r>
            <a:r>
              <a:rPr lang="pl-PL" sz="1200" b="1" dirty="0" err="1"/>
              <a:t>lo</a:t>
            </a:r>
            <a:r>
              <a:rPr lang="pl-PL" sz="1200" dirty="0"/>
              <a:t> w e r &lt;/w&gt;': 2}</a:t>
            </a:r>
          </a:p>
          <a:p>
            <a:pPr marL="0" indent="0">
              <a:spcAft>
                <a:spcPts val="200"/>
              </a:spcAft>
              <a:buNone/>
            </a:pPr>
            <a:r>
              <a:rPr lang="pl-PL" sz="1200" dirty="0"/>
              <a:t/>
            </a:r>
            <a:br>
              <a:rPr lang="pl-PL" sz="1200" dirty="0"/>
            </a:br>
            <a:r>
              <a:rPr lang="pl-PL" sz="1200" b="1" dirty="0" err="1"/>
              <a:t>Iteration</a:t>
            </a:r>
            <a:r>
              <a:rPr lang="pl-PL" sz="1200" b="1" dirty="0"/>
              <a:t> 5</a:t>
            </a:r>
            <a:endParaRPr lang="pl-PL" sz="1200" dirty="0"/>
          </a:p>
          <a:p>
            <a:pPr marL="0" indent="0">
              <a:spcAft>
                <a:spcPts val="200"/>
              </a:spcAft>
              <a:buNone/>
            </a:pPr>
            <a:r>
              <a:rPr lang="pl-PL" sz="1200" dirty="0" err="1"/>
              <a:t>new</a:t>
            </a:r>
            <a:r>
              <a:rPr lang="pl-PL" sz="1200" dirty="0"/>
              <a:t> </a:t>
            </a:r>
            <a:r>
              <a:rPr lang="pl-PL" sz="1200" dirty="0" err="1"/>
              <a:t>merge</a:t>
            </a:r>
            <a:r>
              <a:rPr lang="pl-PL" sz="1200" dirty="0"/>
              <a:t>: ('</a:t>
            </a:r>
            <a:r>
              <a:rPr lang="pl-PL" sz="1200" dirty="0" err="1"/>
              <a:t>lo</a:t>
            </a:r>
            <a:r>
              <a:rPr lang="pl-PL" sz="1200" dirty="0"/>
              <a:t>', 'w')</a:t>
            </a:r>
          </a:p>
          <a:p>
            <a:pPr marL="0" indent="0">
              <a:spcAft>
                <a:spcPts val="200"/>
              </a:spcAft>
              <a:buNone/>
            </a:pPr>
            <a:r>
              <a:rPr lang="pl-PL" sz="1200" dirty="0" err="1"/>
              <a:t>vocab</a:t>
            </a:r>
            <a:r>
              <a:rPr lang="pl-PL" sz="1200" dirty="0"/>
              <a:t>: {'</a:t>
            </a:r>
            <a:r>
              <a:rPr lang="pl-PL" sz="1200" b="1" dirty="0" err="1"/>
              <a:t>low</a:t>
            </a:r>
            <a:r>
              <a:rPr lang="pl-PL" sz="1200" dirty="0"/>
              <a:t> &lt;/w&gt;': 5, '</a:t>
            </a:r>
            <a:r>
              <a:rPr lang="pl-PL" sz="1200" b="1" dirty="0" err="1"/>
              <a:t>low</a:t>
            </a:r>
            <a:r>
              <a:rPr lang="pl-PL" sz="1200" dirty="0"/>
              <a:t> e r &lt;/w&gt;': 2, 'n e w </a:t>
            </a:r>
            <a:r>
              <a:rPr lang="pl-PL" sz="1200" dirty="0" err="1"/>
              <a:t>est</a:t>
            </a:r>
            <a:r>
              <a:rPr lang="pl-PL" sz="1200" dirty="0"/>
              <a:t>&lt;/w&gt;': 6, 'w i d </a:t>
            </a:r>
            <a:r>
              <a:rPr lang="pl-PL" sz="1200" dirty="0" err="1"/>
              <a:t>est</a:t>
            </a:r>
            <a:r>
              <a:rPr lang="pl-PL" sz="1200" dirty="0"/>
              <a:t>&lt;/w&gt;': 3}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240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Training</a:t>
            </a:r>
            <a:endParaRPr 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018547" y="74595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1028242"/>
            <a:ext cx="8134684" cy="2027779"/>
          </a:xfrm>
        </p:spPr>
        <p:txBody>
          <a:bodyPr>
            <a:noAutofit/>
          </a:bodyPr>
          <a:lstStyle/>
          <a:p>
            <a:r>
              <a:rPr lang="en-US" sz="1600" dirty="0" err="1"/>
              <a:t>Maximising</a:t>
            </a:r>
            <a:r>
              <a:rPr lang="en-US" sz="1600" dirty="0"/>
              <a:t> the probability of correct (human reference) words.</a:t>
            </a:r>
          </a:p>
          <a:p>
            <a:r>
              <a:rPr lang="en-US" sz="1600" dirty="0" err="1"/>
              <a:t>Minimise</a:t>
            </a:r>
            <a:r>
              <a:rPr lang="en-US" sz="1600" dirty="0"/>
              <a:t> the </a:t>
            </a:r>
            <a:r>
              <a:rPr lang="en-US" sz="1600" b="1" dirty="0"/>
              <a:t>negative log </a:t>
            </a:r>
            <a:r>
              <a:rPr lang="en-US" sz="1600" b="1" dirty="0" err="1"/>
              <a:t>likehood</a:t>
            </a:r>
            <a:r>
              <a:rPr lang="en-US" sz="1600" b="1" dirty="0"/>
              <a:t> (NLL) </a:t>
            </a:r>
            <a:r>
              <a:rPr lang="en-US" sz="1600" dirty="0"/>
              <a:t>of correct words:</a:t>
            </a:r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Video </a:t>
            </a:r>
            <a:r>
              <a:rPr lang="en-US" sz="1600" dirty="0"/>
              <a:t>from: </a:t>
            </a:r>
            <a:r>
              <a:rPr lang="en-US" sz="1600" u="sng" dirty="0">
                <a:hlinkClick r:id="rId2"/>
              </a:rPr>
              <a:t>https://lena-voita.github.io/resources/lectures/lang_models/neural/rnn_lm_training_with_target.mp4</a:t>
            </a:r>
            <a:endParaRPr lang="en-US" sz="1600" dirty="0"/>
          </a:p>
        </p:txBody>
      </p:sp>
      <p:pic>
        <p:nvPicPr>
          <p:cNvPr id="12290" name="Picture 2" descr="_{NLL} = -\sum_i\log P (w_i | w_1, \dots, w_{i-1})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326" y="2079375"/>
            <a:ext cx="5824621" cy="44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27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Teacher Forcing</a:t>
            </a:r>
            <a:endParaRPr 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018547" y="74595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1028242"/>
            <a:ext cx="4116137" cy="2701547"/>
          </a:xfrm>
        </p:spPr>
        <p:txBody>
          <a:bodyPr>
            <a:noAutofit/>
          </a:bodyPr>
          <a:lstStyle/>
          <a:p>
            <a:r>
              <a:rPr lang="en-US" sz="1600" dirty="0"/>
              <a:t>Use the actual ground true outputs from the training dataset at the current time step t as input in the next time step t+1, rather than the output generated by the network</a:t>
            </a:r>
          </a:p>
          <a:p>
            <a:r>
              <a:rPr lang="en-US" sz="1600" dirty="0"/>
              <a:t>This makes learning faster and the model more stable.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52" y="914839"/>
            <a:ext cx="2706043" cy="292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5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Inference</a:t>
            </a:r>
            <a:endParaRPr 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018547" y="74595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1028242"/>
            <a:ext cx="8170779" cy="2593263"/>
          </a:xfrm>
        </p:spPr>
        <p:txBody>
          <a:bodyPr>
            <a:noAutofit/>
          </a:bodyPr>
          <a:lstStyle/>
          <a:p>
            <a:r>
              <a:rPr lang="en-US" sz="1600" dirty="0"/>
              <a:t>Once the model is trained, how do we obtain </a:t>
            </a:r>
            <a:r>
              <a:rPr lang="en-US" sz="1600" dirty="0" smtClean="0"/>
              <a:t>translations?</a:t>
            </a:r>
          </a:p>
          <a:p>
            <a:pPr lvl="2"/>
            <a:r>
              <a:rPr lang="en-US" sz="1600" dirty="0" smtClean="0">
                <a:solidFill>
                  <a:prstClr val="white"/>
                </a:solidFill>
              </a:rPr>
              <a:t>Shortest-path </a:t>
            </a:r>
            <a:r>
              <a:rPr lang="en-US" sz="1600" dirty="0">
                <a:solidFill>
                  <a:prstClr val="white"/>
                </a:solidFill>
              </a:rPr>
              <a:t>in the search </a:t>
            </a:r>
            <a:r>
              <a:rPr lang="en-US" sz="1600" dirty="0" smtClean="0">
                <a:solidFill>
                  <a:prstClr val="white"/>
                </a:solidFill>
              </a:rPr>
              <a:t>graph</a:t>
            </a:r>
          </a:p>
          <a:p>
            <a:pPr lvl="2"/>
            <a:r>
              <a:rPr lang="en-US" sz="1600" dirty="0" smtClean="0">
                <a:solidFill>
                  <a:schemeClr val="bg1"/>
                </a:solidFill>
              </a:rPr>
              <a:t>Breadth-first </a:t>
            </a:r>
            <a:r>
              <a:rPr lang="en-US" sz="1600" dirty="0">
                <a:solidFill>
                  <a:schemeClr val="bg1"/>
                </a:solidFill>
              </a:rPr>
              <a:t>search (BFS) not feasible, VT paths, T is the sequence </a:t>
            </a:r>
            <a:r>
              <a:rPr lang="en-US" sz="1600" dirty="0" smtClean="0">
                <a:solidFill>
                  <a:schemeClr val="bg1"/>
                </a:solidFill>
              </a:rPr>
              <a:t>length</a:t>
            </a:r>
          </a:p>
          <a:p>
            <a:pPr lvl="2"/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smtClean="0"/>
              <a:t>Approximate search</a:t>
            </a:r>
            <a:endParaRPr lang="en-US" sz="1600" dirty="0" smtClean="0">
              <a:solidFill>
                <a:prstClr val="white"/>
              </a:solidFill>
            </a:endParaRPr>
          </a:p>
          <a:p>
            <a:pPr lvl="2"/>
            <a:r>
              <a:rPr lang="en-US" sz="1600" dirty="0" smtClean="0">
                <a:solidFill>
                  <a:schemeClr val="accent1"/>
                </a:solidFill>
              </a:rPr>
              <a:t>Greedy </a:t>
            </a:r>
            <a:r>
              <a:rPr lang="en-US" sz="1600" dirty="0">
                <a:solidFill>
                  <a:schemeClr val="accent1"/>
                </a:solidFill>
              </a:rPr>
              <a:t>search</a:t>
            </a:r>
            <a:r>
              <a:rPr lang="en-US" sz="1600" dirty="0">
                <a:solidFill>
                  <a:schemeClr val="bg1"/>
                </a:solidFill>
              </a:rPr>
              <a:t>: Beam search with k = </a:t>
            </a:r>
            <a:r>
              <a:rPr lang="en-US" sz="1600" dirty="0" smtClean="0">
                <a:solidFill>
                  <a:schemeClr val="bg1"/>
                </a:solidFill>
              </a:rPr>
              <a:t>1</a:t>
            </a:r>
          </a:p>
          <a:p>
            <a:pPr lvl="2"/>
            <a:r>
              <a:rPr lang="en-US" sz="1600" dirty="0" smtClean="0">
                <a:solidFill>
                  <a:schemeClr val="accent1"/>
                </a:solidFill>
              </a:rPr>
              <a:t>Beam </a:t>
            </a:r>
            <a:r>
              <a:rPr lang="en-US" sz="1600" dirty="0">
                <a:solidFill>
                  <a:schemeClr val="accent1"/>
                </a:solidFill>
              </a:rPr>
              <a:t>search</a:t>
            </a:r>
            <a:r>
              <a:rPr lang="en-US" sz="1600" dirty="0">
                <a:solidFill>
                  <a:schemeClr val="bg1"/>
                </a:solidFill>
              </a:rPr>
              <a:t>: Prune the graph to top-k candidates at each step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7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Beam Search</a:t>
            </a:r>
            <a:endParaRPr 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018547" y="74595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362" name="Picture 2" descr="https://lh5.googleusercontent.com/6UV6MLE_Tbo6nkPToYRqQhedLkw8Ky5GMOXcNeya_t81AotHjRdm_ERa4aMW05ucjDGSP7BQTX_3b9GbUAD5XjGcrzGXsSx-89drN8OP1Y5Mwt-Md9s8iYiplTm8lvFNphZc5lmLxrBmdBEn7hAHAzOupjBWmUPCgDhhxaEc-_tkN152rSRUw8kcApiyNf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569" y="1344300"/>
            <a:ext cx="5662861" cy="293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914" y="974968"/>
            <a:ext cx="1462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" charset="0"/>
              </a:rPr>
              <a:t>beam size =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75747" y="4482551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u="sng" dirty="0">
                <a:solidFill>
                  <a:srgbClr val="0277BD"/>
                </a:solidFill>
                <a:latin typeface="Arial" charset="0"/>
                <a:hlinkClick r:id="rId3"/>
              </a:rPr>
              <a:t>https://</a:t>
            </a:r>
            <a:r>
              <a:rPr lang="en-US" sz="900" u="sng" dirty="0" smtClean="0">
                <a:solidFill>
                  <a:srgbClr val="0277BD"/>
                </a:solidFill>
                <a:latin typeface="Arial" charset="0"/>
                <a:hlinkClick r:id="rId3"/>
              </a:rPr>
              <a:t>web.stanford.edu/class/cs224n/slides/cs224n-2019-lecture08-nmt.pdf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3519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Sampling</a:t>
            </a:r>
            <a:endParaRPr 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018547" y="74595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1028242"/>
            <a:ext cx="4344737" cy="3194842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Random sampling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/>
              <a:t>will choose the next token with at random from the distribution</a:t>
            </a:r>
          </a:p>
          <a:p>
            <a:r>
              <a:rPr lang="en-US" sz="1600" dirty="0"/>
              <a:t>Video: </a:t>
            </a:r>
            <a:r>
              <a:rPr lang="en-US" sz="1600" u="sng" dirty="0">
                <a:hlinkClick r:id="rId2"/>
              </a:rPr>
              <a:t>https://lena-voita.github.io/resources/lectures/lang_models/general/generation_example.mp4</a:t>
            </a:r>
            <a:endParaRPr lang="en-US" sz="1600" dirty="0"/>
          </a:p>
          <a:p>
            <a:r>
              <a:rPr lang="en-US" sz="1600" b="1" dirty="0">
                <a:solidFill>
                  <a:schemeClr val="accent1"/>
                </a:solidFill>
              </a:rPr>
              <a:t>Temperature</a:t>
            </a:r>
            <a:r>
              <a:rPr lang="en-US" sz="1600" dirty="0"/>
              <a:t> sampling divides logits by the temperature before feeding them into </a:t>
            </a:r>
            <a:r>
              <a:rPr lang="en-US" sz="1600" dirty="0" err="1"/>
              <a:t>softmax</a:t>
            </a:r>
            <a:endParaRPr lang="en-US" sz="1600" dirty="0"/>
          </a:p>
          <a:p>
            <a:r>
              <a:rPr lang="en-US" sz="1600" dirty="0"/>
              <a:t>The lower the temperature the closer the sampling procedure is to the greedy decoding</a:t>
            </a:r>
          </a:p>
        </p:txBody>
      </p:sp>
      <p:pic>
        <p:nvPicPr>
          <p:cNvPr id="16387" name="Picture 3" descr="https://lh6.googleusercontent.com/4AE-mk1wJ3pnwQgbMwc--n_IY7lkfocx4Q62k7QDtTxWpX2-tLe9b01PDl_I5G-fjyGXysQU3WNwzDMiUl99tbeWPkImczH5X5aMQTtRHpG9b3y0z3JYY0TUj_CDyT_GZZLVE96q1blPN2SCoaKwlBbObK4ElpeiF_AxB-rJRDEHTsgj0AcuU3XX49-XMq_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20" y="2218106"/>
            <a:ext cx="1883411" cy="191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https://lh6.googleusercontent.com/vSj5Ua6uhb9QhFYP66-4mWurmA0FLBxyQ9ZwZ0zBoY4A7jI0MvWm2N8YR_KbLtqKy_3ek-t0aMD1MiUdaDInvlIVaA4R66b3v77rshMbB_s7kw1tKQ9gNvcaMZRPVhTKOscZZKf52ixUg2Boa8ZbKi06u6f0zHJ21X8ytP7wj8xTNGTCcwZV5nvYi14LCUf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20" y="257575"/>
            <a:ext cx="1834030" cy="189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475747" y="432070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lena-voita.github.io</a:t>
            </a:r>
            <a:r>
              <a:rPr lang="en-US" sz="900" dirty="0"/>
              <a:t>/</a:t>
            </a:r>
            <a:r>
              <a:rPr lang="en-US" sz="900" dirty="0" err="1"/>
              <a:t>nlp_course</a:t>
            </a:r>
            <a:r>
              <a:rPr lang="en-US" sz="900" dirty="0"/>
              <a:t>/</a:t>
            </a:r>
            <a:r>
              <a:rPr lang="en-US" sz="900" dirty="0" err="1"/>
              <a:t>language_modeling.html#generation_strategies_sampling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9927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431800" y="326941"/>
            <a:ext cx="8280400" cy="701301"/>
          </a:xfrm>
        </p:spPr>
        <p:txBody>
          <a:bodyPr/>
          <a:lstStyle/>
          <a:p>
            <a:r>
              <a:rPr lang="en-US" sz="2000" b="1" dirty="0" smtClean="0"/>
              <a:t>Session</a:t>
            </a:r>
            <a:r>
              <a:rPr lang="en-US" sz="3600" b="1" dirty="0" smtClean="0"/>
              <a:t> </a:t>
            </a:r>
            <a:r>
              <a:rPr lang="en-US" sz="2000" b="1" dirty="0"/>
              <a:t>Outline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1028242"/>
            <a:ext cx="8062495" cy="3555790"/>
          </a:xfrm>
        </p:spPr>
        <p:txBody>
          <a:bodyPr>
            <a:noAutofit/>
          </a:bodyPr>
          <a:lstStyle/>
          <a:p>
            <a:r>
              <a:rPr lang="en-US" sz="1600" dirty="0" smtClean="0"/>
              <a:t>Language modelling (LM) task and applications</a:t>
            </a:r>
          </a:p>
          <a:p>
            <a:r>
              <a:rPr lang="en-US" sz="1600" dirty="0" smtClean="0"/>
              <a:t>Neural language models</a:t>
            </a:r>
          </a:p>
          <a:p>
            <a:r>
              <a:rPr lang="en-US" sz="1600" dirty="0" smtClean="0"/>
              <a:t>Pre-processing</a:t>
            </a:r>
          </a:p>
          <a:p>
            <a:r>
              <a:rPr lang="en-US" sz="1600" dirty="0" smtClean="0"/>
              <a:t>Training &amp; inference</a:t>
            </a:r>
          </a:p>
          <a:p>
            <a:r>
              <a:rPr lang="en-US" sz="1600" dirty="0" smtClean="0"/>
              <a:t>Non-causal LMs</a:t>
            </a:r>
            <a:endParaRPr lang="en-US" sz="1600" dirty="0" smtClean="0">
              <a:solidFill>
                <a:schemeClr val="bg1"/>
              </a:solidFill>
            </a:endParaRPr>
          </a:p>
          <a:p>
            <a:pPr marL="717550" lvl="2" indent="-285750">
              <a:buFont typeface="Arial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/>
              <a:t>Key </a:t>
            </a:r>
            <a:r>
              <a:rPr lang="en-US" sz="1600" dirty="0" smtClean="0"/>
              <a:t>Takeaways</a:t>
            </a:r>
            <a:endParaRPr lang="en-US" sz="1600" dirty="0"/>
          </a:p>
          <a:p>
            <a:r>
              <a:rPr lang="en-US" sz="1600" b="1" dirty="0"/>
              <a:t>Learning </a:t>
            </a:r>
            <a:r>
              <a:rPr lang="en-US" sz="1600" b="1" dirty="0" smtClean="0"/>
              <a:t>Outcomes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Familiarity with the language modelling task and types of models</a:t>
            </a:r>
            <a:endParaRPr lang="en-US" sz="1600" dirty="0">
              <a:solidFill>
                <a:schemeClr val="bg1"/>
              </a:solidFill>
            </a:endParaRP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Familiarity with the training and inference procedures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66474" y="46923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92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Sampling</a:t>
            </a:r>
            <a:endParaRPr 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018547" y="74595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1028242"/>
            <a:ext cx="4344737" cy="3194842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Top k sampling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/>
              <a:t>takes only k most probable tokens into account and removes the distribution tail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Nucleus (Top p</a:t>
            </a:r>
            <a:r>
              <a:rPr lang="en-US" sz="1600" b="1" dirty="0"/>
              <a:t>)</a:t>
            </a:r>
            <a:r>
              <a:rPr lang="en-US" sz="1600" dirty="0"/>
              <a:t> sampling method chooses a set of tokens that has an accumulated probability equal or higher than a pre-defined value</a:t>
            </a:r>
          </a:p>
        </p:txBody>
      </p:sp>
      <p:sp>
        <p:nvSpPr>
          <p:cNvPr id="3" name="Rectangle 2"/>
          <p:cNvSpPr/>
          <p:nvPr/>
        </p:nvSpPr>
        <p:spPr>
          <a:xfrm>
            <a:off x="4475747" y="432070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lena-voita.github.io</a:t>
            </a:r>
            <a:r>
              <a:rPr lang="en-US" sz="900" dirty="0"/>
              <a:t>/</a:t>
            </a:r>
            <a:r>
              <a:rPr lang="en-US" sz="900" dirty="0" err="1"/>
              <a:t>nlp_course</a:t>
            </a:r>
            <a:r>
              <a:rPr lang="en-US" sz="900" dirty="0"/>
              <a:t>/</a:t>
            </a:r>
            <a:r>
              <a:rPr lang="en-US" sz="900" dirty="0" err="1"/>
              <a:t>language_modeling.html#generation_strategies_top_k</a:t>
            </a:r>
            <a:endParaRPr lang="en-US" sz="900" dirty="0"/>
          </a:p>
        </p:txBody>
      </p:sp>
      <p:pic>
        <p:nvPicPr>
          <p:cNvPr id="17411" name="Picture 3" descr="https://lh4.googleusercontent.com/VeFpHpv1tp2q7WMLas3xTi6mVLxRA5ItMNs18z0XbbQdma9fzT14_FLihVOQnPRLDewo-o8LgNP9uDrxRTNgRNEiGtSoyzfiM8P_NFicK8A72yd7Hld80zQu-iibMCBFkQhobqEM7DjO65TuJAlf6LUab_Z_OXPCFJfYLLoBj_THXJOm_53rcGJyEGZtyZG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118" y="2337884"/>
            <a:ext cx="3383258" cy="153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https://lh6.googleusercontent.com/LHqoinyYZxIh_Ev9MyuExl-KtospGiwThjIzHIxdlOMRXoJuw7WceIOQVox3tWUSdBNQJxQaPfCgnc1RCwAuZxsCBqT6IshwGXjebC9HnppRqjIokRaPyYN38AW-NHzNfWVBHnJaECvils190WSutBQkmSiwq_b9OVWwK3u9xoi9VK1pqkAreeS4dzHo28a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910" y="379212"/>
            <a:ext cx="2923674" cy="173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24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Non-causal LMs</a:t>
            </a:r>
            <a:endParaRPr 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018547" y="74595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1028242"/>
            <a:ext cx="4344737" cy="3194842"/>
          </a:xfrm>
        </p:spPr>
        <p:txBody>
          <a:bodyPr>
            <a:noAutofit/>
          </a:bodyPr>
          <a:lstStyle/>
          <a:p>
            <a:r>
              <a:rPr lang="en-US" sz="1600" b="1" dirty="0"/>
              <a:t>Classical language modelling (GPT) is </a:t>
            </a:r>
            <a:r>
              <a:rPr lang="en-US" sz="1600" b="1" dirty="0" smtClean="0"/>
              <a:t>causal</a:t>
            </a:r>
            <a:endParaRPr lang="en-US" sz="1600" dirty="0" smtClean="0">
              <a:solidFill>
                <a:prstClr val="white"/>
              </a:solidFill>
            </a:endParaRPr>
          </a:p>
          <a:p>
            <a:pPr lvl="2"/>
            <a:r>
              <a:rPr lang="en-US" sz="1600" dirty="0" smtClean="0">
                <a:solidFill>
                  <a:schemeClr val="bg1"/>
                </a:solidFill>
              </a:rPr>
              <a:t>We </a:t>
            </a:r>
            <a:r>
              <a:rPr lang="en-US" sz="1600" dirty="0">
                <a:solidFill>
                  <a:schemeClr val="bg1"/>
                </a:solidFill>
              </a:rPr>
              <a:t>only consider the past when predicting the next token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1" dirty="0"/>
              <a:t/>
            </a:r>
            <a:br>
              <a:rPr lang="en-US" sz="1600" b="1" dirty="0"/>
            </a:br>
            <a:endParaRPr lang="en-US" sz="1600" b="1" dirty="0"/>
          </a:p>
          <a:p>
            <a:r>
              <a:rPr lang="en-US" sz="1600" b="1" dirty="0"/>
              <a:t>Pre-trained LMs like BERT are </a:t>
            </a:r>
            <a:r>
              <a:rPr lang="en-US" sz="1600" b="1" dirty="0" smtClean="0"/>
              <a:t>non-causal</a:t>
            </a:r>
            <a:endParaRPr lang="en-US" sz="1600" dirty="0" smtClean="0">
              <a:solidFill>
                <a:prstClr val="white"/>
              </a:solidFill>
            </a:endParaRPr>
          </a:p>
          <a:p>
            <a:pPr lvl="2"/>
            <a:r>
              <a:rPr lang="en-US" sz="1600" dirty="0" smtClean="0">
                <a:solidFill>
                  <a:schemeClr val="bg1"/>
                </a:solidFill>
              </a:rPr>
              <a:t>Both </a:t>
            </a:r>
            <a:r>
              <a:rPr lang="en-US" sz="1600" dirty="0">
                <a:solidFill>
                  <a:schemeClr val="bg1"/>
                </a:solidFill>
              </a:rPr>
              <a:t>past and future are considered for contextual representations (Masked LM objective)</a:t>
            </a:r>
          </a:p>
        </p:txBody>
      </p:sp>
      <p:pic>
        <p:nvPicPr>
          <p:cNvPr id="18434" name="Picture 2" descr="https://lh3.googleusercontent.com/0gNDXuOKkOhAjktm5TaEXGy477RLEqcrIhfuVVtekGBeA9QElsjW6YNczftG3qBKINdOAkYxmSqcnsjh5Y24s2MAJAzZi3dC5ktvPBbogC5bqkCsdBA3NXuylU086YdL5DHZmynofwfto4qKVHJ-mSt8GQRYTppxOD6q-cxPSpwL1VaM8O01gdlStHQ7HVB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729" y="842893"/>
            <a:ext cx="3217689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0" y="449777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latin typeface="Arial" charset="0"/>
              </a:rPr>
              <a:t>https://</a:t>
            </a:r>
            <a:r>
              <a:rPr lang="en-US" sz="900" dirty="0" err="1">
                <a:latin typeface="Arial" charset="0"/>
              </a:rPr>
              <a:t>blog.tensorflow.org</a:t>
            </a:r>
            <a:r>
              <a:rPr lang="en-US" sz="900" dirty="0">
                <a:latin typeface="Arial" charset="0"/>
              </a:rPr>
              <a:t>/2021/06/leveraging-machine-learning-</a:t>
            </a:r>
            <a:r>
              <a:rPr lang="en-US" sz="900" dirty="0" err="1">
                <a:latin typeface="Arial" charset="0"/>
              </a:rPr>
              <a:t>pixie.html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565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Fine-tuning of Causal LMs</a:t>
            </a:r>
            <a:endParaRPr 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018547" y="74595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458" name="Picture 2" descr="https://lh6.googleusercontent.com/fn-Gz2DdpwxdMVYZbNgXj1McR7HN4HabRB32dJPS5DzGp3X6i3yKK16pMuizK0QSbwixpXPNmNfh0Z2mNg4GF-iH9-GmVJ1xK51D6zz2B5gx1vo78I8zxFxv5Oqb5XfM3fUUlBxRwGYDGPJbSf5MkGS9JpjOVnQxjek9Ud2ALsZihhuC8G1hPLCNM9n2oy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991" y="1179096"/>
            <a:ext cx="7039909" cy="281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468768" y="4491017"/>
            <a:ext cx="13702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nb-NO" sz="900" dirty="0">
                <a:solidFill>
                  <a:srgbClr val="000000"/>
                </a:solidFill>
                <a:latin typeface="Arial" charset="0"/>
              </a:rPr>
              <a:t>(</a:t>
            </a:r>
            <a:r>
              <a:rPr lang="nb-NO" sz="900" dirty="0" err="1">
                <a:solidFill>
                  <a:srgbClr val="000000"/>
                </a:solidFill>
                <a:latin typeface="Arial" charset="0"/>
              </a:rPr>
              <a:t>Radford</a:t>
            </a:r>
            <a:r>
              <a:rPr lang="nb-NO" sz="900" dirty="0">
                <a:solidFill>
                  <a:srgbClr val="000000"/>
                </a:solidFill>
                <a:latin typeface="Arial" charset="0"/>
              </a:rPr>
              <a:t> et al, 2021</a:t>
            </a:r>
            <a:r>
              <a:rPr lang="nb-NO" sz="900" dirty="0" smtClean="0">
                <a:solidFill>
                  <a:srgbClr val="000000"/>
                </a:solidFill>
                <a:latin typeface="Arial" charset="0"/>
              </a:rPr>
              <a:t>)</a:t>
            </a:r>
            <a:endParaRPr lang="nb-NO" sz="900" dirty="0"/>
          </a:p>
        </p:txBody>
      </p:sp>
    </p:spTree>
    <p:extLst>
      <p:ext uri="{BB962C8B-B14F-4D97-AF65-F5344CB8AC3E}">
        <p14:creationId xmlns:p14="http://schemas.microsoft.com/office/powerpoint/2010/main" val="190649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431800" y="326941"/>
            <a:ext cx="8280400" cy="701301"/>
          </a:xfrm>
        </p:spPr>
        <p:txBody>
          <a:bodyPr anchor="ctr"/>
          <a:lstStyle/>
          <a:p>
            <a:r>
              <a:rPr lang="en-US" sz="2000" b="1" dirty="0" smtClean="0"/>
              <a:t>Key Takeaways</a:t>
            </a:r>
            <a:endParaRPr lang="en-US" sz="2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1028242"/>
            <a:ext cx="8062495" cy="2316537"/>
          </a:xfrm>
        </p:spPr>
        <p:txBody>
          <a:bodyPr>
            <a:noAutofit/>
          </a:bodyPr>
          <a:lstStyle/>
          <a:p>
            <a:r>
              <a:rPr lang="en-US" sz="1600" dirty="0" smtClean="0"/>
              <a:t>Language models assign probabilities to words given their history</a:t>
            </a:r>
          </a:p>
          <a:p>
            <a:r>
              <a:rPr lang="en-US" sz="1600" dirty="0" smtClean="0"/>
              <a:t>Neural language models allows to model longer contexts</a:t>
            </a:r>
          </a:p>
          <a:p>
            <a:r>
              <a:rPr lang="en-US" sz="1600" dirty="0" smtClean="0"/>
              <a:t>Pre-processing of text is crucially important and is mainly done at </a:t>
            </a:r>
            <a:r>
              <a:rPr lang="en-US" sz="1600" smtClean="0"/>
              <a:t>the sub-word </a:t>
            </a:r>
            <a:r>
              <a:rPr lang="en-US" sz="1600" dirty="0" smtClean="0"/>
              <a:t>level</a:t>
            </a:r>
          </a:p>
          <a:p>
            <a:r>
              <a:rPr lang="en-US" sz="1600" dirty="0" smtClean="0"/>
              <a:t>Language models are trained to </a:t>
            </a:r>
            <a:r>
              <a:rPr lang="en-US" sz="1600" dirty="0" err="1" smtClean="0"/>
              <a:t>maximise</a:t>
            </a:r>
            <a:r>
              <a:rPr lang="en-US" sz="1600" dirty="0" smtClean="0"/>
              <a:t> probability of the next word</a:t>
            </a:r>
          </a:p>
          <a:p>
            <a:r>
              <a:rPr lang="en-US" sz="1600" dirty="0" smtClean="0"/>
              <a:t>Multiple decoding regimes allow to produce texts of different quality</a:t>
            </a:r>
          </a:p>
          <a:p>
            <a:r>
              <a:rPr lang="en-US" sz="1600" dirty="0" smtClean="0"/>
              <a:t>Non-causal LMs allow to create representations of words using large pre-trained architectures, such as BERT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466474" y="46923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24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799" y="1102520"/>
            <a:ext cx="8280401" cy="2432268"/>
          </a:xfrm>
        </p:spPr>
        <p:txBody>
          <a:bodyPr>
            <a:noAutofit/>
          </a:bodyPr>
          <a:lstStyle/>
          <a:p>
            <a:r>
              <a:rPr lang="en-US" sz="1600" dirty="0"/>
              <a:t>Language is a sequence of symbols, not independent words or pairs of words </a:t>
            </a:r>
          </a:p>
          <a:p>
            <a:r>
              <a:rPr lang="en-US" sz="1600" dirty="0"/>
              <a:t>Models that assign a probability to </a:t>
            </a:r>
            <a:r>
              <a:rPr lang="en-US" sz="1600" b="1" dirty="0"/>
              <a:t>each possible next word</a:t>
            </a:r>
            <a:r>
              <a:rPr lang="en-US" sz="1600" dirty="0"/>
              <a:t>, given a </a:t>
            </a:r>
            <a:r>
              <a:rPr lang="en-US" sz="1600" b="1" dirty="0"/>
              <a:t>history of words</a:t>
            </a:r>
            <a:endParaRPr lang="en-US" sz="1600" dirty="0"/>
          </a:p>
          <a:p>
            <a:pPr lvl="2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Can be </a:t>
            </a:r>
            <a:r>
              <a:rPr lang="en-US" sz="1600" dirty="0" err="1">
                <a:solidFill>
                  <a:schemeClr val="bg1"/>
                </a:solidFill>
              </a:rPr>
              <a:t>generalised</a:t>
            </a:r>
            <a:r>
              <a:rPr lang="en-US" sz="1600" dirty="0">
                <a:solidFill>
                  <a:schemeClr val="bg1"/>
                </a:solidFill>
              </a:rPr>
              <a:t> for entire sentences</a:t>
            </a:r>
          </a:p>
          <a:p>
            <a:pPr lvl="2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Can also operate at character level (or any other symbol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 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Language Models</a:t>
            </a:r>
            <a:endParaRPr lang="en-US" sz="2000" b="1" dirty="0"/>
          </a:p>
        </p:txBody>
      </p:sp>
      <p:pic>
        <p:nvPicPr>
          <p:cNvPr id="1026" name="Picture 2" descr=" (w_1, \dots, w_n) = \prod_{i=1}^{n}P (w_i | w_1, \dots, w_{i-1})"/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411" y="2733257"/>
            <a:ext cx="5642200" cy="39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03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Language Models</a:t>
            </a:r>
            <a:endParaRPr lang="en-US" sz="2000" b="1" dirty="0"/>
          </a:p>
        </p:txBody>
      </p:sp>
      <p:pic>
        <p:nvPicPr>
          <p:cNvPr id="2050" name="Picture 2" descr="https://lh6.googleusercontent.com/7oQK_l1bD1xNUtWz_frqdeEISlNs_CiE2whZuaPsSSvolW_DFRcTlUR4jZ2Z-WYVdWI5XJXAp2KyzLglx1G5NTRSwci4ebs-ui1Z1OHx3vB4RxgDNaS3ZLtYOFGZKRbeDwBax_nbQEzLXU4eXSTw91SZE7NA5QWuxnh4NzkyM10lU6-BlCIweQiw6BR2MZ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690" y="1118935"/>
            <a:ext cx="6021480" cy="324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4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1028242"/>
            <a:ext cx="3935664" cy="319295"/>
          </a:xfrm>
        </p:spPr>
        <p:txBody>
          <a:bodyPr>
            <a:noAutofit/>
          </a:bodyPr>
          <a:lstStyle/>
          <a:p>
            <a:r>
              <a:rPr lang="en-US" sz="1600" dirty="0"/>
              <a:t>Story </a:t>
            </a:r>
            <a:r>
              <a:rPr lang="en-US" sz="1600" dirty="0" smtClean="0"/>
              <a:t>Generation </a:t>
            </a:r>
            <a:r>
              <a:rPr lang="nb-NO" sz="1600" dirty="0"/>
              <a:t>(Chen et al, </a:t>
            </a:r>
            <a:r>
              <a:rPr lang="nb-NO" sz="1600" dirty="0" smtClean="0"/>
              <a:t>2021</a:t>
            </a:r>
            <a:r>
              <a:rPr lang="nb-NO" sz="1600" dirty="0"/>
              <a:t>)</a:t>
            </a:r>
            <a:br>
              <a:rPr lang="nb-NO" sz="1600" dirty="0"/>
            </a:br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Language Models: Applications</a:t>
            </a:r>
            <a:endParaRPr lang="en-US" sz="2000" b="1" dirty="0"/>
          </a:p>
        </p:txBody>
      </p:sp>
      <p:pic>
        <p:nvPicPr>
          <p:cNvPr id="3074" name="Picture 2" descr="https://lh5.googleusercontent.com/nPFWjbSAJ64Bfvf7KM4WMbVSPEaPRuzINFf4gVebu0CLihvoZ5x_7vu4KAbzmljN_luCM-THtEm7p45dEzl7uBAzZO22Kkt3v6prVipVQiI6CekOJZjnL9aGWFVHysU7UPZUtn9uFNeX1gr3lRdyX0JvDfnfPu9SodtiUXypGS53TTA-Lb3wkHOYkELxvtU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828" y="1491916"/>
            <a:ext cx="3890342" cy="284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6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1028242"/>
            <a:ext cx="3935664" cy="319295"/>
          </a:xfrm>
        </p:spPr>
        <p:txBody>
          <a:bodyPr>
            <a:noAutofit/>
          </a:bodyPr>
          <a:lstStyle/>
          <a:p>
            <a:r>
              <a:rPr lang="en-US" sz="1600" dirty="0"/>
              <a:t>Data2Text Generation</a:t>
            </a:r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Language Models: Applications</a:t>
            </a:r>
            <a:endParaRPr lang="en-US" sz="2000" b="1" dirty="0"/>
          </a:p>
        </p:txBody>
      </p:sp>
      <p:pic>
        <p:nvPicPr>
          <p:cNvPr id="4098" name="Picture 2" descr="https://lh5.googleusercontent.com/yVk1QNrTAHWGjkr8sDLTYm-ukefqrLh7xlqPAkDJiFVUXbabHF9ILJFe3cdXydgrE_nWV6E_Gh8HtXhFrrMv4tfYY7jaaueGWRJHjNHDrJ8tipyPjeAJJOMYMnN0r7Io06ggR3fMlx7qzpocQMQSlSRo27fIhxyqbjOxtTo0PR9jzYmHKdwa7lbuWpqSx-y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11442"/>
            <a:ext cx="3394302" cy="26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487779" y="448003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u="sng" dirty="0">
                <a:latin typeface="Arial" charset="0"/>
              </a:rPr>
              <a:t>https://</a:t>
            </a:r>
            <a:r>
              <a:rPr lang="en-US" sz="900" u="sng" dirty="0" err="1" smtClean="0">
                <a:latin typeface="Arial" charset="0"/>
              </a:rPr>
              <a:t>towardsdatascience.com</a:t>
            </a:r>
            <a:r>
              <a:rPr lang="en-US" sz="900" u="sng" dirty="0" smtClean="0">
                <a:latin typeface="Arial" charset="0"/>
              </a:rPr>
              <a:t>/data-to-text-generation-with-t5-building-a-simple-yet-advanced-nlg-model-b5cce5a6df45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64773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1028242"/>
            <a:ext cx="8134684" cy="2906084"/>
          </a:xfrm>
        </p:spPr>
        <p:txBody>
          <a:bodyPr>
            <a:noAutofit/>
          </a:bodyPr>
          <a:lstStyle/>
          <a:p>
            <a:r>
              <a:rPr lang="en-US" sz="1600" dirty="0" smtClean="0"/>
              <a:t>Traditional </a:t>
            </a:r>
            <a:r>
              <a:rPr lang="en-US" sz="1600" dirty="0"/>
              <a:t>count-based (n-gram) language models take into account a limited history of </a:t>
            </a:r>
            <a:r>
              <a:rPr lang="en-US" sz="1600" dirty="0" smtClean="0"/>
              <a:t>words</a:t>
            </a:r>
          </a:p>
          <a:p>
            <a:pPr lvl="2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Cannot </a:t>
            </a:r>
            <a:r>
              <a:rPr lang="en-US" sz="1600" dirty="0">
                <a:solidFill>
                  <a:schemeClr val="bg1"/>
                </a:solidFill>
              </a:rPr>
              <a:t>model long-distance </a:t>
            </a:r>
            <a:r>
              <a:rPr lang="en-US" sz="1600" dirty="0" smtClean="0">
                <a:solidFill>
                  <a:schemeClr val="bg1"/>
                </a:solidFill>
              </a:rPr>
              <a:t>dependencies</a:t>
            </a:r>
          </a:p>
          <a:p>
            <a:pPr lvl="2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No meaning representation</a:t>
            </a:r>
          </a:p>
          <a:p>
            <a:pPr lvl="2">
              <a:buFont typeface="Arial" charset="0"/>
              <a:buChar char="•"/>
            </a:pPr>
            <a:r>
              <a:rPr lang="en-US" sz="1600" i="1" dirty="0" smtClean="0">
                <a:solidFill>
                  <a:schemeClr val="bg1"/>
                </a:solidFill>
              </a:rPr>
              <a:t>P(</a:t>
            </a:r>
            <a:r>
              <a:rPr lang="en-US" sz="1600" i="1" dirty="0" err="1" smtClean="0">
                <a:solidFill>
                  <a:schemeClr val="bg1"/>
                </a:solidFill>
              </a:rPr>
              <a:t>weather|she</a:t>
            </a:r>
            <a:r>
              <a:rPr lang="en-US" sz="1600" i="1" dirty="0" smtClean="0">
                <a:solidFill>
                  <a:schemeClr val="bg1"/>
                </a:solidFill>
              </a:rPr>
              <a:t> </a:t>
            </a:r>
            <a:r>
              <a:rPr lang="en-US" sz="1600" i="1" dirty="0">
                <a:solidFill>
                  <a:schemeClr val="bg1"/>
                </a:solidFill>
              </a:rPr>
              <a:t>wanted to find out about </a:t>
            </a:r>
            <a:r>
              <a:rPr lang="en-US" sz="1600" i="1" dirty="0" smtClean="0">
                <a:solidFill>
                  <a:schemeClr val="bg1"/>
                </a:solidFill>
              </a:rPr>
              <a:t>the)</a:t>
            </a:r>
            <a:endParaRPr lang="en-US" sz="1600" dirty="0">
              <a:solidFill>
                <a:schemeClr val="bg1"/>
              </a:solidFill>
            </a:endParaRPr>
          </a:p>
          <a:p>
            <a:pPr lvl="1"/>
            <a:r>
              <a:rPr lang="en-US" sz="1600" i="1" dirty="0" smtClean="0">
                <a:solidFill>
                  <a:schemeClr val="bg1"/>
                </a:solidFill>
              </a:rPr>
              <a:t>C(she </a:t>
            </a:r>
            <a:r>
              <a:rPr lang="en-US" sz="1600" i="1" dirty="0">
                <a:solidFill>
                  <a:schemeClr val="bg1"/>
                </a:solidFill>
              </a:rPr>
              <a:t>wanted to find out about the weather)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i="1" dirty="0">
                <a:solidFill>
                  <a:schemeClr val="bg1"/>
                </a:solidFill>
              </a:rPr>
              <a:t>C(she wanted to find out about the) </a:t>
            </a:r>
            <a:r>
              <a:rPr lang="en-US" sz="1600" dirty="0">
                <a:solidFill>
                  <a:schemeClr val="bg1"/>
                </a:solidFill>
              </a:rPr>
              <a:t>= 0/74 = 0</a:t>
            </a:r>
          </a:p>
          <a:p>
            <a:r>
              <a:rPr lang="en-US" sz="1600" dirty="0" smtClean="0"/>
              <a:t>NLMs map words to vectors - continuous </a:t>
            </a:r>
            <a:r>
              <a:rPr lang="en-US" sz="1600" dirty="0"/>
              <a:t>word </a:t>
            </a:r>
            <a:r>
              <a:rPr lang="en-US" sz="1600" dirty="0" smtClean="0"/>
              <a:t>representations, aka </a:t>
            </a:r>
            <a:r>
              <a:rPr lang="en-US" sz="1600" dirty="0" err="1"/>
              <a:t>embeddings</a:t>
            </a:r>
            <a:endParaRPr lang="en-US" sz="1600" dirty="0"/>
          </a:p>
          <a:p>
            <a:r>
              <a:rPr lang="en-US" sz="1600" dirty="0"/>
              <a:t>Longer history of words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Neural Language </a:t>
            </a:r>
            <a:r>
              <a:rPr lang="en-US" sz="2000" b="1" dirty="0"/>
              <a:t>M</a:t>
            </a:r>
            <a:r>
              <a:rPr lang="en-US" sz="2000" b="1" dirty="0" smtClean="0"/>
              <a:t>odels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0685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Neural Language Models</a:t>
            </a:r>
            <a:endParaRPr lang="en-US" sz="2000" b="1" dirty="0"/>
          </a:p>
        </p:txBody>
      </p:sp>
      <p:sp>
        <p:nvSpPr>
          <p:cNvPr id="2" name="Rectangle 1"/>
          <p:cNvSpPr/>
          <p:nvPr/>
        </p:nvSpPr>
        <p:spPr>
          <a:xfrm>
            <a:off x="411449" y="1028242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8000" lvl="0" indent="-288000">
              <a:spcAft>
                <a:spcPts val="800"/>
              </a:spcAft>
              <a:buFont typeface="Arial" panose="020B0604020202020204" pitchFamily="34" charset="0"/>
              <a:buChar char="–"/>
            </a:pPr>
            <a:r>
              <a:rPr lang="en-US" dirty="0" smtClean="0">
                <a:solidFill>
                  <a:schemeClr val="bg1"/>
                </a:solidFill>
                <a:latin typeface="+mn-lt"/>
              </a:rPr>
              <a:t>Powerful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neural network language models, including GPT, mT5, BERT and Wu Dao </a:t>
            </a:r>
            <a:r>
              <a:rPr lang="en-US" dirty="0" smtClean="0">
                <a:solidFill>
                  <a:schemeClr val="bg1"/>
                </a:solidFill>
                <a:latin typeface="+mn-lt"/>
              </a:rPr>
              <a:t>can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produce very fluent natural language </a:t>
            </a:r>
            <a:r>
              <a:rPr lang="en-US" dirty="0" smtClean="0">
                <a:solidFill>
                  <a:schemeClr val="bg1"/>
                </a:solidFill>
                <a:latin typeface="+mn-lt"/>
              </a:rPr>
              <a:t>expressions</a:t>
            </a:r>
          </a:p>
          <a:p>
            <a:pPr marL="288000" lvl="0" indent="-288000">
              <a:spcAft>
                <a:spcPts val="800"/>
              </a:spcAft>
              <a:buFont typeface="Arial" panose="020B0604020202020204" pitchFamily="34" charset="0"/>
              <a:buChar char="–"/>
            </a:pPr>
            <a:r>
              <a:rPr lang="en-US" dirty="0">
                <a:solidFill>
                  <a:schemeClr val="bg1"/>
                </a:solidFill>
                <a:latin typeface="+mn-lt"/>
              </a:rPr>
              <a:t>Billions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of tunable parameters (GPT-3 - 175 billion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parameters)</a:t>
            </a:r>
          </a:p>
          <a:p>
            <a:pPr marL="288000" lvl="0" indent="-288000">
              <a:spcAft>
                <a:spcPts val="800"/>
              </a:spcAft>
              <a:buFont typeface="Arial" panose="020B0604020202020204" pitchFamily="34" charset="0"/>
              <a:buChar char="–"/>
            </a:pPr>
            <a:r>
              <a:rPr lang="en-US" dirty="0">
                <a:solidFill>
                  <a:schemeClr val="bg1"/>
                </a:solidFill>
                <a:latin typeface="+mn-lt"/>
              </a:rPr>
              <a:t>Can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produce very fluent natural language expressions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 descr="https://lh6.googleusercontent.com/o8viJqQb-8VPduB8CmFdl1aDDGVXtVsaGrH4uVzdJ5hGABXODq1HL9YMIP7RCVGm5BWnPo-i4IDd_LW6szKuN58_fhJFxPOLq-8xsMprbxr6hfxMAg8zmJJ6vtow3KxmYdztO0U2CvKAeQEpatRZrcGUaN8hDJNUB8QKeYTZ87ydP8Fjrm1CsfgMr0Gh6zf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626" y="677591"/>
            <a:ext cx="3206396" cy="3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53221" y="4494563"/>
            <a:ext cx="2658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u="sng" dirty="0">
                <a:latin typeface="Arial" charset="0"/>
              </a:rPr>
              <a:t>https://</a:t>
            </a:r>
            <a:r>
              <a:rPr lang="en-US" sz="900" u="sng" dirty="0" err="1" smtClean="0">
                <a:latin typeface="Arial" charset="0"/>
              </a:rPr>
              <a:t>www.artstation.com</a:t>
            </a:r>
            <a:r>
              <a:rPr lang="en-US" sz="900" u="sng" dirty="0" smtClean="0">
                <a:latin typeface="Arial" charset="0"/>
              </a:rPr>
              <a:t>/marketplace/p/y1oe/optimus-prime-transformer-3d-model-only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8463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Transformer Language Model</a:t>
            </a:r>
            <a:endParaRPr lang="en-US" sz="2000" b="1" dirty="0"/>
          </a:p>
        </p:txBody>
      </p:sp>
      <p:pic>
        <p:nvPicPr>
          <p:cNvPr id="6146" name="Picture 2" descr="https://lh5.googleusercontent.com/j2UZJdk5RQPYiAG2CqriIh57GRAOQ8hcb4jK-t_s_uvzXhHifSGS695mCIKAKx5GbXBOoran5cqN_3tp4PCXAB5aa4TYIiLAvmHZib_dp5_sKlE3FsZtpIoqgc7iV46Z5y6Fizu6gd66ZCSEw2noJ-AoycTKcmh961uZ7SJ7nG3-fraq6UlFm01zBPxJJnA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449" y="1118937"/>
            <a:ext cx="3749102" cy="326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60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uring Presentation Palette">
      <a:dk1>
        <a:srgbClr val="1C1C1C"/>
      </a:dk1>
      <a:lt1>
        <a:sysClr val="window" lastClr="FFFFFF"/>
      </a:lt1>
      <a:dk2>
        <a:srgbClr val="404040"/>
      </a:dk2>
      <a:lt2>
        <a:srgbClr val="DEDEDE"/>
      </a:lt2>
      <a:accent1>
        <a:srgbClr val="00B0F0"/>
      </a:accent1>
      <a:accent2>
        <a:srgbClr val="0070C0"/>
      </a:accent2>
      <a:accent3>
        <a:srgbClr val="06CA7B"/>
      </a:accent3>
      <a:accent4>
        <a:srgbClr val="002060"/>
      </a:accent4>
      <a:accent5>
        <a:srgbClr val="7D02C2"/>
      </a:accent5>
      <a:accent6>
        <a:srgbClr val="FF007D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AA62DCEA4FAE4394823B509BA2709F" ma:contentTypeVersion="" ma:contentTypeDescription="Create a new document." ma:contentTypeScope="" ma:versionID="f5bdc85b8c2b59763cc3d43b64e49cc8">
  <xsd:schema xmlns:xsd="http://www.w3.org/2001/XMLSchema" xmlns:xs="http://www.w3.org/2001/XMLSchema" xmlns:p="http://schemas.microsoft.com/office/2006/metadata/properties" xmlns:ns2="ddc16f2e-ac79-420b-bf02-152a3fab2b22" xmlns:ns3="e5618448-e42b-40ea-80d2-fe7c2030a18b" targetNamespace="http://schemas.microsoft.com/office/2006/metadata/properties" ma:root="true" ma:fieldsID="fbecd554eafde8c36c37c40c8fe240c8" ns2:_="" ns3:_="">
    <xsd:import namespace="ddc16f2e-ac79-420b-bf02-152a3fab2b22"/>
    <xsd:import namespace="e5618448-e42b-40ea-80d2-fe7c2030a18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16f2e-ac79-420b-bf02-152a3fab2b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F309E38-7117-474E-A583-87FAE7C2EDA1}" ma:internalName="TaxCatchAll" ma:showField="CatchAllData" ma:web="{08a1f6fd-e710-4379-a5a2-b3883be714e7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18448-e42b-40ea-80d2-fe7c2030a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db5eb1a5-37e6-488e-b8f0-ddc5ba4663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dc16f2e-ac79-420b-bf02-152a3fab2b22" xsi:nil="true"/>
    <lcf76f155ced4ddcb4097134ff3c332f xmlns="e5618448-e42b-40ea-80d2-fe7c2030a18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13A9A8B-8FD3-436A-9B3D-7176B95C81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c16f2e-ac79-420b-bf02-152a3fab2b22"/>
    <ds:schemaRef ds:uri="e5618448-e42b-40ea-80d2-fe7c2030a1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A361FC-9574-4D3A-922B-90EB7E3EAC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D3EDB7-0ABD-4BC6-9C2A-32E4FC10473A}">
  <ds:schemaRefs>
    <ds:schemaRef ds:uri="http://schemas.microsoft.com/office/2006/metadata/properties"/>
    <ds:schemaRef ds:uri="http://schemas.microsoft.com/office/infopath/2007/PartnerControls"/>
    <ds:schemaRef ds:uri="ddc16f2e-ac79-420b-bf02-152a3fab2b22"/>
    <ds:schemaRef ds:uri="e5618448-e42b-40ea-80d2-fe7c2030a18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1256</TotalTime>
  <Words>720</Words>
  <Application>Microsoft Macintosh PowerPoint</Application>
  <PresentationFormat>On-screen Show (16:9)</PresentationFormat>
  <Paragraphs>138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Lato</vt:lpstr>
      <vt:lpstr>Arial</vt:lpstr>
      <vt:lpstr>Office Theme</vt:lpstr>
      <vt:lpstr>Introduction into language modelling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Yellow Balloon Ltd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Alan Turing Institute</dc:title>
  <dc:creator>Sophie Mclvor</dc:creator>
  <cp:lastModifiedBy>Julia Ive</cp:lastModifiedBy>
  <cp:revision>87</cp:revision>
  <cp:lastPrinted>2017-11-14T13:34:51Z</cp:lastPrinted>
  <dcterms:created xsi:type="dcterms:W3CDTF">2017-03-06T16:45:41Z</dcterms:created>
  <dcterms:modified xsi:type="dcterms:W3CDTF">2022-11-04T02:25:04Z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Keywords">
    <vt:lpwstr/>
  </property>
  <property fmtid="{D5CDD505-2E9C-101B-9397-08002B2CF9AE}" pid="3" name="ContentTypeId">
    <vt:lpwstr>0x01010059AA62DCEA4FAE4394823B509BA2709F</vt:lpwstr>
  </property>
</Properties>
</file>